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29DEA-959B-46A1-AD87-9148AD3ECE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8897D2-7BD5-4CF5-8844-58507B344855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75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solidFill>
                  <a:schemeClr val="tx1"/>
                </a:solidFill>
              </a:rPr>
              <a:t>系統基模四：</a:t>
            </a:r>
            <a:r>
              <a:rPr lang="zh-TW" altLang="en-US" sz="3200" dirty="0" smtClean="0">
                <a:solidFill>
                  <a:schemeClr val="tx1"/>
                </a:solidFill>
              </a:rPr>
              <a:t>目標侵蝕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7150" y="3835400"/>
            <a:ext cx="4705350" cy="2413000"/>
            <a:chOff x="36" y="2416"/>
            <a:chExt cx="2964" cy="1664"/>
          </a:xfrm>
        </p:grpSpPr>
        <p:sp>
          <p:nvSpPr>
            <p:cNvPr id="32816" name="Text Box 4"/>
            <p:cNvSpPr txBox="1">
              <a:spLocks noChangeArrowheads="1"/>
            </p:cNvSpPr>
            <p:nvPr/>
          </p:nvSpPr>
          <p:spPr bwMode="auto">
            <a:xfrm>
              <a:off x="36" y="2416"/>
              <a:ext cx="2328" cy="3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762000">
                <a:spcBef>
                  <a:spcPct val="50000"/>
                </a:spcBef>
              </a:pPr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  </a:t>
              </a: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變數行為</a:t>
              </a:r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:</a:t>
              </a:r>
            </a:p>
          </p:txBody>
        </p:sp>
        <p:sp>
          <p:nvSpPr>
            <p:cNvPr id="32817" name="Line 5"/>
            <p:cNvSpPr>
              <a:spLocks noChangeShapeType="1"/>
            </p:cNvSpPr>
            <p:nvPr/>
          </p:nvSpPr>
          <p:spPr bwMode="auto">
            <a:xfrm flipV="1">
              <a:off x="432" y="2688"/>
              <a:ext cx="0" cy="13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18" name="Line 6"/>
            <p:cNvSpPr>
              <a:spLocks noChangeShapeType="1"/>
            </p:cNvSpPr>
            <p:nvPr/>
          </p:nvSpPr>
          <p:spPr bwMode="auto">
            <a:xfrm>
              <a:off x="432" y="3456"/>
              <a:ext cx="25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19" name="Line 7"/>
            <p:cNvSpPr>
              <a:spLocks noChangeShapeType="1"/>
            </p:cNvSpPr>
            <p:nvPr/>
          </p:nvSpPr>
          <p:spPr bwMode="auto">
            <a:xfrm>
              <a:off x="432" y="2840"/>
              <a:ext cx="24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20" name="Freeform 8"/>
            <p:cNvSpPr>
              <a:spLocks/>
            </p:cNvSpPr>
            <p:nvPr/>
          </p:nvSpPr>
          <p:spPr bwMode="auto">
            <a:xfrm>
              <a:off x="432" y="3504"/>
              <a:ext cx="2448" cy="384"/>
            </a:xfrm>
            <a:custGeom>
              <a:avLst/>
              <a:gdLst>
                <a:gd name="T0" fmla="*/ 0 w 2448"/>
                <a:gd name="T1" fmla="*/ 0 h 432"/>
                <a:gd name="T2" fmla="*/ 1008 w 2448"/>
                <a:gd name="T3" fmla="*/ 210 h 432"/>
                <a:gd name="T4" fmla="*/ 2448 w 2448"/>
                <a:gd name="T5" fmla="*/ 269 h 432"/>
                <a:gd name="T6" fmla="*/ 0 60000 65536"/>
                <a:gd name="T7" fmla="*/ 0 60000 65536"/>
                <a:gd name="T8" fmla="*/ 0 60000 65536"/>
                <a:gd name="T9" fmla="*/ 0 w 2448"/>
                <a:gd name="T10" fmla="*/ 0 h 432"/>
                <a:gd name="T11" fmla="*/ 2448 w 2448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48" h="432">
                  <a:moveTo>
                    <a:pt x="0" y="0"/>
                  </a:moveTo>
                  <a:cubicBezTo>
                    <a:pt x="300" y="132"/>
                    <a:pt x="600" y="264"/>
                    <a:pt x="1008" y="336"/>
                  </a:cubicBezTo>
                  <a:cubicBezTo>
                    <a:pt x="1416" y="408"/>
                    <a:pt x="1932" y="420"/>
                    <a:pt x="2448" y="432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21" name="Line 9"/>
            <p:cNvSpPr>
              <a:spLocks noChangeShapeType="1"/>
            </p:cNvSpPr>
            <p:nvPr/>
          </p:nvSpPr>
          <p:spPr bwMode="auto">
            <a:xfrm>
              <a:off x="432" y="3936"/>
              <a:ext cx="24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22" name="Text Box 10"/>
            <p:cNvSpPr txBox="1">
              <a:spLocks noChangeArrowheads="1"/>
            </p:cNvSpPr>
            <p:nvPr/>
          </p:nvSpPr>
          <p:spPr bwMode="auto">
            <a:xfrm>
              <a:off x="312" y="2790"/>
              <a:ext cx="684" cy="3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高標</a:t>
              </a:r>
            </a:p>
          </p:txBody>
        </p:sp>
        <p:sp>
          <p:nvSpPr>
            <p:cNvPr id="32823" name="Text Box 11"/>
            <p:cNvSpPr txBox="1">
              <a:spLocks noChangeArrowheads="1"/>
            </p:cNvSpPr>
            <p:nvPr/>
          </p:nvSpPr>
          <p:spPr bwMode="auto">
            <a:xfrm>
              <a:off x="336" y="3672"/>
              <a:ext cx="624" cy="3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低標</a:t>
              </a:r>
            </a:p>
          </p:txBody>
        </p:sp>
        <p:sp>
          <p:nvSpPr>
            <p:cNvPr id="32824" name="Text Box 12"/>
            <p:cNvSpPr txBox="1">
              <a:spLocks noChangeArrowheads="1"/>
            </p:cNvSpPr>
            <p:nvPr/>
          </p:nvSpPr>
          <p:spPr bwMode="auto">
            <a:xfrm>
              <a:off x="2232" y="3396"/>
              <a:ext cx="768" cy="3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時間</a:t>
              </a:r>
            </a:p>
          </p:txBody>
        </p:sp>
        <p:sp>
          <p:nvSpPr>
            <p:cNvPr id="32825" name="Text Box 13"/>
            <p:cNvSpPr txBox="1">
              <a:spLocks noChangeArrowheads="1"/>
            </p:cNvSpPr>
            <p:nvPr/>
          </p:nvSpPr>
          <p:spPr bwMode="auto">
            <a:xfrm>
              <a:off x="1812" y="2944"/>
              <a:ext cx="1092" cy="31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改善行動</a:t>
              </a:r>
            </a:p>
          </p:txBody>
        </p:sp>
        <p:sp>
          <p:nvSpPr>
            <p:cNvPr id="32826" name="Text Box 14"/>
            <p:cNvSpPr txBox="1">
              <a:spLocks noChangeArrowheads="1"/>
            </p:cNvSpPr>
            <p:nvPr/>
          </p:nvSpPr>
          <p:spPr bwMode="auto">
            <a:xfrm>
              <a:off x="1308" y="3540"/>
              <a:ext cx="1056" cy="31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defTabSz="762000">
                <a:spcBef>
                  <a:spcPct val="50000"/>
                </a:spcBef>
              </a:pPr>
              <a:r>
                <a:rPr lang="zh-TW" altLang="en-US" sz="2400">
                  <a:latin typeface="標楷體" pitchFamily="65" charset="-120"/>
                  <a:ea typeface="標楷體" pitchFamily="65" charset="-120"/>
                </a:rPr>
                <a:t>降標行動</a:t>
              </a:r>
            </a:p>
          </p:txBody>
        </p:sp>
        <p:sp>
          <p:nvSpPr>
            <p:cNvPr id="32827" name="Freeform 15"/>
            <p:cNvSpPr>
              <a:spLocks/>
            </p:cNvSpPr>
            <p:nvPr/>
          </p:nvSpPr>
          <p:spPr bwMode="auto">
            <a:xfrm>
              <a:off x="432" y="2880"/>
              <a:ext cx="2448" cy="528"/>
            </a:xfrm>
            <a:custGeom>
              <a:avLst/>
              <a:gdLst>
                <a:gd name="T0" fmla="*/ 0 w 2448"/>
                <a:gd name="T1" fmla="*/ 256 h 672"/>
                <a:gd name="T2" fmla="*/ 624 w 2448"/>
                <a:gd name="T3" fmla="*/ 220 h 672"/>
                <a:gd name="T4" fmla="*/ 1824 w 2448"/>
                <a:gd name="T5" fmla="*/ 36 h 672"/>
                <a:gd name="T6" fmla="*/ 2448 w 2448"/>
                <a:gd name="T7" fmla="*/ 0 h 6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48"/>
                <a:gd name="T13" fmla="*/ 0 h 672"/>
                <a:gd name="T14" fmla="*/ 2448 w 2448"/>
                <a:gd name="T15" fmla="*/ 672 h 6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48" h="672">
                  <a:moveTo>
                    <a:pt x="0" y="672"/>
                  </a:moveTo>
                  <a:cubicBezTo>
                    <a:pt x="160" y="672"/>
                    <a:pt x="320" y="672"/>
                    <a:pt x="624" y="576"/>
                  </a:cubicBezTo>
                  <a:cubicBezTo>
                    <a:pt x="928" y="480"/>
                    <a:pt x="1520" y="192"/>
                    <a:pt x="1824" y="96"/>
                  </a:cubicBezTo>
                  <a:cubicBezTo>
                    <a:pt x="2128" y="0"/>
                    <a:pt x="2288" y="0"/>
                    <a:pt x="2448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759824" name="Text Box 16"/>
          <p:cNvSpPr txBox="1">
            <a:spLocks noChangeArrowheads="1"/>
          </p:cNvSpPr>
          <p:nvPr/>
        </p:nvSpPr>
        <p:spPr bwMode="auto">
          <a:xfrm>
            <a:off x="5181600" y="1447800"/>
            <a:ext cx="3657600" cy="261610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>
              <a:lnSpc>
                <a:spcPct val="110000"/>
              </a:lnSpc>
            </a:pP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․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描述：</a:t>
            </a:r>
            <a:br>
              <a:rPr lang="zh-TW" altLang="en-US" sz="20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#1 </a:t>
            </a:r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良品率少  目標差距大  調降</a:t>
            </a:r>
          </a:p>
          <a:p>
            <a:pPr defTabSz="762000">
              <a:lnSpc>
                <a:spcPct val="110000"/>
              </a:lnSpc>
            </a:pPr>
            <a:r>
              <a:rPr lang="zh-TW" altLang="en-US" sz="2000" dirty="0">
                <a:solidFill>
                  <a:schemeClr val="accent1"/>
                </a:solidFill>
                <a:latin typeface="Times New Roman" pitchFamily="18" charset="0"/>
                <a:ea typeface="標楷體" pitchFamily="65" charset="-120"/>
              </a:rPr>
              <a:t>     目標值  進行改善  滯延   </a:t>
            </a:r>
          </a:p>
          <a:p>
            <a:pPr defTabSz="762000">
              <a:lnSpc>
                <a:spcPct val="90000"/>
              </a:lnSpc>
            </a:pPr>
            <a:r>
              <a:rPr lang="en-US" altLang="zh-TW" sz="2000" dirty="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#2 </a:t>
            </a:r>
            <a:r>
              <a:rPr lang="zh-TW" altLang="en-US" sz="2000" dirty="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良品率仍少  目標差距仍大</a:t>
            </a:r>
          </a:p>
          <a:p>
            <a:pPr defTabSz="762000">
              <a:lnSpc>
                <a:spcPct val="90000"/>
              </a:lnSpc>
            </a:pPr>
            <a:r>
              <a:rPr lang="zh-TW" altLang="en-US" sz="2000" dirty="0">
                <a:solidFill>
                  <a:srgbClr val="FF66FF"/>
                </a:solidFill>
                <a:latin typeface="Times New Roman" pitchFamily="18" charset="0"/>
                <a:ea typeface="標楷體" pitchFamily="65" charset="-120"/>
              </a:rPr>
              <a:t>     再調降目標值  續改善  滯延  </a:t>
            </a:r>
          </a:p>
          <a:p>
            <a:pPr defTabSz="762000">
              <a:lnSpc>
                <a:spcPct val="50000"/>
              </a:lnSpc>
            </a:pPr>
            <a:r>
              <a:rPr lang="zh-TW" altLang="en-US" sz="2000" dirty="0"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2000" dirty="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 dirty="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</a:p>
          <a:p>
            <a:pPr defTabSz="762000">
              <a:lnSpc>
                <a:spcPct val="50000"/>
              </a:lnSpc>
            </a:pPr>
            <a:r>
              <a:rPr lang="en-US" altLang="zh-TW" sz="2000" dirty="0">
                <a:solidFill>
                  <a:srgbClr val="00FF00"/>
                </a:solidFill>
                <a:latin typeface="Times New Roman" pitchFamily="18" charset="0"/>
                <a:ea typeface="標楷體" pitchFamily="65" charset="-120"/>
              </a:rPr>
              <a:t>  .</a:t>
            </a:r>
            <a:r>
              <a:rPr lang="en-US" altLang="zh-TW" sz="2000" dirty="0">
                <a:latin typeface="Times New Roman" pitchFamily="18" charset="0"/>
                <a:ea typeface="標楷體" pitchFamily="65" charset="-120"/>
              </a:rPr>
              <a:t> </a:t>
            </a:r>
          </a:p>
          <a:p>
            <a:pPr defTabSz="762000">
              <a:lnSpc>
                <a:spcPct val="80000"/>
              </a:lnSpc>
            </a:pPr>
            <a:r>
              <a:rPr lang="en-US" altLang="zh-TW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#5 </a:t>
            </a:r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良品率更少   目標差距擴大</a:t>
            </a:r>
          </a:p>
          <a:p>
            <a:pPr defTabSz="762000">
              <a:lnSpc>
                <a:spcPct val="80000"/>
              </a:lnSpc>
            </a:pPr>
            <a:r>
              <a:rPr lang="zh-TW" altLang="en-US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      調降目標值  乏力改善</a:t>
            </a:r>
            <a:r>
              <a:rPr lang="en-US" altLang="zh-TW" sz="2000" dirty="0">
                <a:solidFill>
                  <a:schemeClr val="hlink"/>
                </a:solidFill>
                <a:latin typeface="Times New Roman" pitchFamily="18" charset="0"/>
                <a:ea typeface="標楷體" pitchFamily="65" charset="-120"/>
              </a:rPr>
              <a:t>….   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  </a:t>
            </a:r>
            <a:endParaRPr lang="zh-TW" altLang="en-US" sz="2000" dirty="0">
              <a:solidFill>
                <a:srgbClr val="FF3300"/>
              </a:solidFill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2438400" y="3657600"/>
            <a:ext cx="228600" cy="228600"/>
            <a:chOff x="3744" y="1056"/>
            <a:chExt cx="192" cy="192"/>
          </a:xfrm>
        </p:grpSpPr>
        <p:sp>
          <p:nvSpPr>
            <p:cNvPr id="32813" name="Oval 18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14" name="Line 19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15" name="Line 20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2776" name="Text Box 21"/>
          <p:cNvSpPr txBox="1">
            <a:spLocks noChangeArrowheads="1"/>
          </p:cNvSpPr>
          <p:nvPr/>
        </p:nvSpPr>
        <p:spPr bwMode="auto">
          <a:xfrm>
            <a:off x="179388" y="1085850"/>
            <a:ext cx="1230312" cy="4572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結構：</a:t>
            </a:r>
          </a:p>
        </p:txBody>
      </p:sp>
      <p:sp>
        <p:nvSpPr>
          <p:cNvPr id="32777" name="Line 22"/>
          <p:cNvSpPr>
            <a:spLocks noChangeShapeType="1"/>
          </p:cNvSpPr>
          <p:nvPr/>
        </p:nvSpPr>
        <p:spPr bwMode="auto">
          <a:xfrm rot="4126296">
            <a:off x="1850231" y="1402557"/>
            <a:ext cx="1587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78" name="Oval 23"/>
          <p:cNvSpPr>
            <a:spLocks noChangeArrowheads="1"/>
          </p:cNvSpPr>
          <p:nvPr/>
        </p:nvSpPr>
        <p:spPr bwMode="auto">
          <a:xfrm>
            <a:off x="1276350" y="2584450"/>
            <a:ext cx="3048000" cy="1066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79" name="Oval 24"/>
          <p:cNvSpPr>
            <a:spLocks noChangeArrowheads="1"/>
          </p:cNvSpPr>
          <p:nvPr/>
        </p:nvSpPr>
        <p:spPr bwMode="auto">
          <a:xfrm>
            <a:off x="1447800" y="1270000"/>
            <a:ext cx="2971800" cy="12192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1390650" y="2571750"/>
            <a:ext cx="228600" cy="222250"/>
            <a:chOff x="4512" y="1033"/>
            <a:chExt cx="234" cy="228"/>
          </a:xfrm>
        </p:grpSpPr>
        <p:sp>
          <p:nvSpPr>
            <p:cNvPr id="32811" name="Oval 26"/>
            <p:cNvSpPr>
              <a:spLocks noChangeArrowheads="1"/>
            </p:cNvSpPr>
            <p:nvPr/>
          </p:nvSpPr>
          <p:spPr bwMode="auto">
            <a:xfrm>
              <a:off x="4512" y="1033"/>
              <a:ext cx="234" cy="22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12" name="Line 27"/>
            <p:cNvSpPr>
              <a:spLocks noChangeShapeType="1"/>
            </p:cNvSpPr>
            <p:nvPr/>
          </p:nvSpPr>
          <p:spPr bwMode="auto">
            <a:xfrm rot="-5400000">
              <a:off x="4629" y="1030"/>
              <a:ext cx="0" cy="23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4076700" y="2590800"/>
            <a:ext cx="228600" cy="228600"/>
            <a:chOff x="3744" y="1056"/>
            <a:chExt cx="192" cy="192"/>
          </a:xfrm>
        </p:grpSpPr>
        <p:sp>
          <p:nvSpPr>
            <p:cNvPr id="32808" name="Oval 29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09" name="Line 30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10" name="Line 31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2782" name="Text Box 32"/>
          <p:cNvSpPr txBox="1">
            <a:spLocks noChangeArrowheads="1"/>
          </p:cNvSpPr>
          <p:nvPr/>
        </p:nvSpPr>
        <p:spPr bwMode="auto">
          <a:xfrm>
            <a:off x="727075" y="1536700"/>
            <a:ext cx="1657350" cy="5207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 sz="2200">
                <a:latin typeface="標楷體" pitchFamily="65" charset="-120"/>
                <a:ea typeface="標楷體" pitchFamily="65" charset="-120"/>
              </a:rPr>
              <a:t>良品率目標</a:t>
            </a:r>
          </a:p>
        </p:txBody>
      </p:sp>
      <p:sp>
        <p:nvSpPr>
          <p:cNvPr id="32783" name="Text Box 33"/>
          <p:cNvSpPr txBox="1">
            <a:spLocks noChangeArrowheads="1"/>
          </p:cNvSpPr>
          <p:nvPr/>
        </p:nvSpPr>
        <p:spPr bwMode="auto">
          <a:xfrm>
            <a:off x="3276600" y="1574800"/>
            <a:ext cx="17526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降標行動</a:t>
            </a:r>
          </a:p>
        </p:txBody>
      </p:sp>
      <p:sp>
        <p:nvSpPr>
          <p:cNvPr id="32784" name="Text Box 34"/>
          <p:cNvSpPr txBox="1">
            <a:spLocks noChangeArrowheads="1"/>
          </p:cNvSpPr>
          <p:nvPr/>
        </p:nvSpPr>
        <p:spPr bwMode="auto">
          <a:xfrm>
            <a:off x="1962150" y="2247900"/>
            <a:ext cx="1695450" cy="469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目標差距</a:t>
            </a:r>
          </a:p>
        </p:txBody>
      </p:sp>
      <p:sp>
        <p:nvSpPr>
          <p:cNvPr id="32785" name="Text Box 35"/>
          <p:cNvSpPr txBox="1">
            <a:spLocks noChangeArrowheads="1"/>
          </p:cNvSpPr>
          <p:nvPr/>
        </p:nvSpPr>
        <p:spPr bwMode="auto">
          <a:xfrm>
            <a:off x="720725" y="2965450"/>
            <a:ext cx="1670050" cy="43973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762000"/>
            <a:r>
              <a:rPr lang="zh-TW" altLang="en-US" sz="2200">
                <a:latin typeface="標楷體" pitchFamily="65" charset="-120"/>
                <a:ea typeface="標楷體" pitchFamily="65" charset="-120"/>
              </a:rPr>
              <a:t>良品率結果</a:t>
            </a:r>
          </a:p>
        </p:txBody>
      </p:sp>
      <p:sp>
        <p:nvSpPr>
          <p:cNvPr id="32786" name="Text Box 36"/>
          <p:cNvSpPr txBox="1">
            <a:spLocks noChangeArrowheads="1"/>
          </p:cNvSpPr>
          <p:nvPr/>
        </p:nvSpPr>
        <p:spPr bwMode="auto">
          <a:xfrm>
            <a:off x="3352800" y="2971800"/>
            <a:ext cx="1676400" cy="469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762000"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改善行動</a:t>
            </a:r>
          </a:p>
        </p:txBody>
      </p:sp>
      <p:sp>
        <p:nvSpPr>
          <p:cNvPr id="32787" name="Line 37"/>
          <p:cNvSpPr>
            <a:spLocks noChangeShapeType="1"/>
          </p:cNvSpPr>
          <p:nvPr/>
        </p:nvSpPr>
        <p:spPr bwMode="auto">
          <a:xfrm rot="-3126584">
            <a:off x="4156868" y="2815432"/>
            <a:ext cx="17463" cy="17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88" name="Line 38"/>
          <p:cNvSpPr>
            <a:spLocks noChangeShapeType="1"/>
          </p:cNvSpPr>
          <p:nvPr/>
        </p:nvSpPr>
        <p:spPr bwMode="auto">
          <a:xfrm rot="7020297">
            <a:off x="1599406" y="3353594"/>
            <a:ext cx="15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89" name="Line 39"/>
          <p:cNvSpPr>
            <a:spLocks noChangeShapeType="1"/>
          </p:cNvSpPr>
          <p:nvPr/>
        </p:nvSpPr>
        <p:spPr bwMode="auto">
          <a:xfrm rot="12097618" flipH="1">
            <a:off x="4306888" y="2009775"/>
            <a:ext cx="42862" cy="20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90" name="Line 40"/>
          <p:cNvSpPr>
            <a:spLocks noChangeShapeType="1"/>
          </p:cNvSpPr>
          <p:nvPr/>
        </p:nvSpPr>
        <p:spPr bwMode="auto">
          <a:xfrm rot="-3829065">
            <a:off x="1885156" y="2235994"/>
            <a:ext cx="1588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1390650" y="2190750"/>
            <a:ext cx="228600" cy="228600"/>
            <a:chOff x="3744" y="1056"/>
            <a:chExt cx="192" cy="192"/>
          </a:xfrm>
        </p:grpSpPr>
        <p:sp>
          <p:nvSpPr>
            <p:cNvPr id="32805" name="Oval 42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06" name="Line 43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07" name="Line 44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7" name="Group 45"/>
          <p:cNvGrpSpPr>
            <a:grpSpLocks/>
          </p:cNvGrpSpPr>
          <p:nvPr/>
        </p:nvGrpSpPr>
        <p:grpSpPr bwMode="auto">
          <a:xfrm>
            <a:off x="4076700" y="2247900"/>
            <a:ext cx="228600" cy="228600"/>
            <a:chOff x="3744" y="1056"/>
            <a:chExt cx="192" cy="192"/>
          </a:xfrm>
        </p:grpSpPr>
        <p:sp>
          <p:nvSpPr>
            <p:cNvPr id="32802" name="Oval 46"/>
            <p:cNvSpPr>
              <a:spLocks noChangeArrowheads="1"/>
            </p:cNvSpPr>
            <p:nvPr/>
          </p:nvSpPr>
          <p:spPr bwMode="auto">
            <a:xfrm>
              <a:off x="3744" y="1056"/>
              <a:ext cx="192" cy="19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03" name="Line 47"/>
            <p:cNvSpPr>
              <a:spLocks noChangeShapeType="1"/>
            </p:cNvSpPr>
            <p:nvPr/>
          </p:nvSpPr>
          <p:spPr bwMode="auto">
            <a:xfrm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04" name="Line 48"/>
            <p:cNvSpPr>
              <a:spLocks noChangeShapeType="1"/>
            </p:cNvSpPr>
            <p:nvPr/>
          </p:nvSpPr>
          <p:spPr bwMode="auto">
            <a:xfrm rot="-5400000">
              <a:off x="3840" y="1056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8" name="Group 49"/>
          <p:cNvGrpSpPr>
            <a:grpSpLocks/>
          </p:cNvGrpSpPr>
          <p:nvPr/>
        </p:nvGrpSpPr>
        <p:grpSpPr bwMode="auto">
          <a:xfrm>
            <a:off x="2698750" y="1238250"/>
            <a:ext cx="228600" cy="222250"/>
            <a:chOff x="4512" y="1033"/>
            <a:chExt cx="234" cy="228"/>
          </a:xfrm>
        </p:grpSpPr>
        <p:sp>
          <p:nvSpPr>
            <p:cNvPr id="32800" name="Oval 50"/>
            <p:cNvSpPr>
              <a:spLocks noChangeArrowheads="1"/>
            </p:cNvSpPr>
            <p:nvPr/>
          </p:nvSpPr>
          <p:spPr bwMode="auto">
            <a:xfrm>
              <a:off x="4512" y="1033"/>
              <a:ext cx="234" cy="228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01" name="Line 51"/>
            <p:cNvSpPr>
              <a:spLocks noChangeShapeType="1"/>
            </p:cNvSpPr>
            <p:nvPr/>
          </p:nvSpPr>
          <p:spPr bwMode="auto">
            <a:xfrm rot="-5400000">
              <a:off x="4629" y="1030"/>
              <a:ext cx="0" cy="23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2794" name="Line 52"/>
          <p:cNvSpPr>
            <a:spLocks noChangeShapeType="1"/>
          </p:cNvSpPr>
          <p:nvPr/>
        </p:nvSpPr>
        <p:spPr bwMode="auto">
          <a:xfrm rot="-7088751">
            <a:off x="1894681" y="2602707"/>
            <a:ext cx="1587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95" name="Line 53"/>
          <p:cNvSpPr>
            <a:spLocks noChangeShapeType="1"/>
          </p:cNvSpPr>
          <p:nvPr/>
        </p:nvSpPr>
        <p:spPr bwMode="auto">
          <a:xfrm rot="-5400000">
            <a:off x="2828925" y="1797050"/>
            <a:ext cx="0" cy="17780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796" name="Line 54"/>
          <p:cNvSpPr>
            <a:spLocks noChangeShapeType="1"/>
          </p:cNvSpPr>
          <p:nvPr/>
        </p:nvSpPr>
        <p:spPr bwMode="auto">
          <a:xfrm rot="-5400000">
            <a:off x="2798763" y="3101975"/>
            <a:ext cx="0" cy="177800"/>
          </a:xfrm>
          <a:prstGeom prst="line">
            <a:avLst/>
          </a:prstGeom>
          <a:noFill/>
          <a:ln w="38100">
            <a:solidFill>
              <a:srgbClr val="00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aphicFrame>
        <p:nvGraphicFramePr>
          <p:cNvPr id="32770" name="Object 55"/>
          <p:cNvGraphicFramePr>
            <a:graphicFrameLocks noChangeAspect="1"/>
          </p:cNvGraphicFramePr>
          <p:nvPr/>
        </p:nvGraphicFramePr>
        <p:xfrm>
          <a:off x="3052763" y="3479800"/>
          <a:ext cx="114300" cy="285750"/>
        </p:xfrm>
        <a:graphic>
          <a:graphicData uri="http://schemas.openxmlformats.org/presentationml/2006/ole">
            <p:oleObj spid="_x0000_s4101" name="點陣圖影像" r:id="rId3" imgW="114467" imgH="285866" progId="PBrush">
              <p:embed/>
            </p:oleObj>
          </a:graphicData>
        </a:graphic>
      </p:graphicFrame>
      <p:sp>
        <p:nvSpPr>
          <p:cNvPr id="32797" name="Freeform 56"/>
          <p:cNvSpPr>
            <a:spLocks/>
          </p:cNvSpPr>
          <p:nvPr/>
        </p:nvSpPr>
        <p:spPr bwMode="auto">
          <a:xfrm>
            <a:off x="2590800" y="2971800"/>
            <a:ext cx="393700" cy="330200"/>
          </a:xfrm>
          <a:custGeom>
            <a:avLst/>
            <a:gdLst>
              <a:gd name="T0" fmla="*/ 0 w 248"/>
              <a:gd name="T1" fmla="*/ 2147483647 h 208"/>
              <a:gd name="T2" fmla="*/ 2147483647 w 248"/>
              <a:gd name="T3" fmla="*/ 2147483647 h 208"/>
              <a:gd name="T4" fmla="*/ 2147483647 w 248"/>
              <a:gd name="T5" fmla="*/ 2147483647 h 208"/>
              <a:gd name="T6" fmla="*/ 2147483647 w 248"/>
              <a:gd name="T7" fmla="*/ 2147483647 h 208"/>
              <a:gd name="T8" fmla="*/ 2147483647 w 248"/>
              <a:gd name="T9" fmla="*/ 2147483647 h 208"/>
              <a:gd name="T10" fmla="*/ 2147483647 w 248"/>
              <a:gd name="T11" fmla="*/ 2147483647 h 2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8"/>
              <a:gd name="T19" fmla="*/ 0 h 208"/>
              <a:gd name="T20" fmla="*/ 248 w 248"/>
              <a:gd name="T21" fmla="*/ 208 h 2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8" h="208">
                <a:moveTo>
                  <a:pt x="0" y="112"/>
                </a:moveTo>
                <a:cubicBezTo>
                  <a:pt x="8" y="72"/>
                  <a:pt x="16" y="32"/>
                  <a:pt x="48" y="16"/>
                </a:cubicBezTo>
                <a:cubicBezTo>
                  <a:pt x="80" y="0"/>
                  <a:pt x="160" y="0"/>
                  <a:pt x="192" y="16"/>
                </a:cubicBezTo>
                <a:cubicBezTo>
                  <a:pt x="224" y="32"/>
                  <a:pt x="232" y="88"/>
                  <a:pt x="240" y="112"/>
                </a:cubicBezTo>
                <a:cubicBezTo>
                  <a:pt x="248" y="136"/>
                  <a:pt x="248" y="144"/>
                  <a:pt x="240" y="160"/>
                </a:cubicBezTo>
                <a:cubicBezTo>
                  <a:pt x="232" y="176"/>
                  <a:pt x="200" y="200"/>
                  <a:pt x="192" y="208"/>
                </a:cubicBezTo>
              </a:path>
            </a:pathLst>
          </a:custGeom>
          <a:noFill/>
          <a:ln w="38100" cap="sq">
            <a:solidFill>
              <a:srgbClr val="00FFCC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2798" name="Freeform 57"/>
          <p:cNvSpPr>
            <a:spLocks/>
          </p:cNvSpPr>
          <p:nvPr/>
        </p:nvSpPr>
        <p:spPr bwMode="auto">
          <a:xfrm>
            <a:off x="2667000" y="1676400"/>
            <a:ext cx="381000" cy="330200"/>
          </a:xfrm>
          <a:custGeom>
            <a:avLst/>
            <a:gdLst>
              <a:gd name="T0" fmla="*/ 2147483647 w 240"/>
              <a:gd name="T1" fmla="*/ 2147483647 h 208"/>
              <a:gd name="T2" fmla="*/ 2147483647 w 240"/>
              <a:gd name="T3" fmla="*/ 2147483647 h 208"/>
              <a:gd name="T4" fmla="*/ 2147483647 w 240"/>
              <a:gd name="T5" fmla="*/ 2147483647 h 208"/>
              <a:gd name="T6" fmla="*/ 2147483647 w 240"/>
              <a:gd name="T7" fmla="*/ 2147483647 h 208"/>
              <a:gd name="T8" fmla="*/ 2147483647 w 240"/>
              <a:gd name="T9" fmla="*/ 2147483647 h 208"/>
              <a:gd name="T10" fmla="*/ 0 w 240"/>
              <a:gd name="T11" fmla="*/ 2147483647 h 2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0"/>
              <a:gd name="T19" fmla="*/ 0 h 208"/>
              <a:gd name="T20" fmla="*/ 240 w 240"/>
              <a:gd name="T21" fmla="*/ 208 h 2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0" h="208">
                <a:moveTo>
                  <a:pt x="192" y="208"/>
                </a:moveTo>
                <a:cubicBezTo>
                  <a:pt x="216" y="176"/>
                  <a:pt x="240" y="144"/>
                  <a:pt x="240" y="112"/>
                </a:cubicBezTo>
                <a:cubicBezTo>
                  <a:pt x="240" y="80"/>
                  <a:pt x="216" y="32"/>
                  <a:pt x="192" y="16"/>
                </a:cubicBezTo>
                <a:cubicBezTo>
                  <a:pt x="168" y="0"/>
                  <a:pt x="120" y="8"/>
                  <a:pt x="96" y="16"/>
                </a:cubicBezTo>
                <a:cubicBezTo>
                  <a:pt x="72" y="24"/>
                  <a:pt x="64" y="48"/>
                  <a:pt x="48" y="64"/>
                </a:cubicBezTo>
                <a:cubicBezTo>
                  <a:pt x="32" y="80"/>
                  <a:pt x="16" y="96"/>
                  <a:pt x="0" y="112"/>
                </a:cubicBezTo>
              </a:path>
            </a:pathLst>
          </a:custGeom>
          <a:noFill/>
          <a:ln w="28575" cap="sq">
            <a:solidFill>
              <a:srgbClr val="00FFCC"/>
            </a:solidFill>
            <a:round/>
            <a:headEnd type="none" w="sm" len="sm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2799" name="Text Box 58"/>
          <p:cNvSpPr txBox="1">
            <a:spLocks noChangeArrowheads="1"/>
          </p:cNvSpPr>
          <p:nvPr/>
        </p:nvSpPr>
        <p:spPr bwMode="auto">
          <a:xfrm>
            <a:off x="60325" y="4411663"/>
            <a:ext cx="488950" cy="159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實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際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品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9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598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9824" grpId="0" autoUpdateAnimBg="0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281</TotalTime>
  <Words>46</Words>
  <Application>Microsoft Office PowerPoint</Application>
  <PresentationFormat>如螢幕大小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3" baseType="lpstr">
      <vt:lpstr>教學目標</vt:lpstr>
      <vt:lpstr>點陣圖影像</vt:lpstr>
      <vt:lpstr>系統基模四：目標侵蝕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系統基模</dc:title>
  <dc:creator>Your User Name</dc:creator>
  <cp:lastModifiedBy>AACSB</cp:lastModifiedBy>
  <cp:revision>11</cp:revision>
  <dcterms:created xsi:type="dcterms:W3CDTF">2010-07-14T13:14:22Z</dcterms:created>
  <dcterms:modified xsi:type="dcterms:W3CDTF">2013-11-12T06:08:41Z</dcterms:modified>
</cp:coreProperties>
</file>